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svg" ContentType="image/svg+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2" Type="http://schemas.openxmlformats.org/officeDocument/2006/relationships/viewProps" Target="viewProps.xml" /><Relationship Id="rId31" Type="http://schemas.openxmlformats.org/officeDocument/2006/relationships/presProps" Target="presProps.xml" /><Relationship Id="rId1" Type="http://schemas.openxmlformats.org/officeDocument/2006/relationships/slideMaster" Target="slideMasters/slideMaster1.xml" /><Relationship Id="rId34" Type="http://schemas.openxmlformats.org/officeDocument/2006/relationships/tableStyles" Target="tableStyles.xml" /><Relationship Id="rId33" Type="http://schemas.openxmlformats.org/officeDocument/2006/relationships/theme" Target="theme/theme1.xml" /></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0.jpg" /><Relationship Id="rId2" Type="http://schemas.openxmlformats.org/officeDocument/2006/relationships/image" Target="../media/image9.sv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1.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3.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4.pn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5.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6.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016/0032-0633(70)90036-X" TargetMode="External" /><Relationship Id="rId3" Type="http://schemas.openxmlformats.org/officeDocument/2006/relationships/hyperlink" Target="https://doi.org/10.3847/1538-4357/ac62d2" TargetMode="External" /><Relationship Id="rId4" Type="http://schemas.openxmlformats.org/officeDocument/2006/relationships/hyperlink" Target="https://doi.org/10.1093/mnras/sty3348" TargetMode="Externa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png" /><Relationship Id="rId2" Type="http://schemas.openxmlformats.org/officeDocument/2006/relationships/image" Target="../media/image1.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4.png" /><Relationship Id="rId2" Type="http://schemas.openxmlformats.org/officeDocument/2006/relationships/image" Target="../media/image3.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5.png" /><Relationship Id="rId2" Type="http://schemas.openxmlformats.org/officeDocument/2006/relationships/image" Target="../media/image4.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Solar Wind Discontinuities: Parker Solar Probe vs ARTEMIS Observations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SPARTHB</a:t>
            </a:r>
            <a:br/>
            <a:br/>
            <a:r>
              <a:rPr/>
              <a:t>Zijin Zhang</a:t>
            </a:r>
            <a:br/>
            <a:r>
              <a:rPr/>
              <a:t>Anton V. Artemyev</a:t>
            </a:r>
            <a:br/>
            <a:r>
              <a:rPr/>
              <a:t>Vassilis Angelopoulos</a:t>
            </a:r>
            <a:br/>
            <a:r>
              <a:rPr/>
              <a:t>Chen Shi</a:t>
            </a:r>
            <a:br/>
            <a:r>
              <a:rPr/>
              <a:t>Zesen Huang</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Time resolution (from high to low): SPC, SPI, SQTN, QTN</a:t>
            </a:r>
          </a:p>
          <a:p>
            <a:pPr lvl="0" indent="0" marL="0">
              <a:buNone/>
            </a:pPr>
            <a:r>
              <a:rPr/>
              <a:t>Quality (fluctuating, from high to low): SQTN, QTN, SPC/SPI</a:t>
            </a:r>
          </a:p>
        </p:txBody>
      </p:sp>
      <p:pic>
        <p:nvPicPr>
          <p:cNvPr descr="../figures/examples/psp_density_comparison.png" id="0" name="Picture 1"/>
          <p:cNvPicPr>
            <a:picLocks noGrp="1" noChangeAspect="1"/>
          </p:cNvPicPr>
          <p:nvPr/>
        </p:nvPicPr>
        <p:blipFill>
          <a:blip r:embed="rId2"/>
          <a:stretch>
            <a:fillRect/>
          </a:stretch>
        </p:blipFill>
        <p:spPr bwMode="auto">
          <a:xfrm>
            <a:off x="2743200" y="1193800"/>
            <a:ext cx="36449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Different Density Product</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Examples of discontinuities</a:t>
            </a:r>
          </a:p>
        </p:txBody>
      </p:sp>
      <p:pic>
        <p:nvPicPr>
          <p:cNvPr descr="../figures/examples/psp_e2_example.png" id="0" name="Picture 1"/>
          <p:cNvPicPr>
            <a:picLocks noGrp="1" noChangeAspect="1"/>
          </p:cNvPicPr>
          <p:nvPr/>
        </p:nvPicPr>
        <p:blipFill>
          <a:blip r:embed="rId2"/>
          <a:stretch>
            <a:fillRect/>
          </a:stretch>
        </p:blipFill>
        <p:spPr bwMode="auto">
          <a:xfrm>
            <a:off x="698500" y="1193800"/>
            <a:ext cx="77470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In general discontinuities observed by PSP are with</a:t>
            </a:r>
          </a:p>
          <a:p>
            <a:pPr lvl="0"/>
            <a:r>
              <a:rPr/>
              <a:t>shorter duration (1~5 secs)</a:t>
            </a:r>
          </a:p>
          <a:p>
            <a:pPr lvl="1" indent="0" marL="342900">
              <a:buNone/>
            </a:pPr>
            <a:r>
              <a:rPr/>
              <a:t>compared with 5-10 secs</a:t>
            </a:r>
          </a:p>
          <a:p>
            <a:pPr lvl="0"/>
            <a:r>
              <a:rPr/>
              <a:t>large current density (100-1000 nA/m^2)</a:t>
            </a:r>
          </a:p>
          <a:p>
            <a:pPr lvl="1" indent="0" marL="342900">
              <a:buNone/>
            </a:pPr>
            <a:r>
              <a:rPr/>
              <a:t>compared with 1-10 nA/m^2</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Identification/Detection method</a:t>
            </a:r>
          </a:p>
        </p:txBody>
      </p:sp>
      <p:pic>
        <p:nvPicPr>
          <p:cNvPr descr="../figures/examples/detection_liu2022.png" id="0" name="Picture 1"/>
          <p:cNvPicPr>
            <a:picLocks noGrp="1" noChangeAspect="1"/>
          </p:cNvPicPr>
          <p:nvPr/>
        </p:nvPicPr>
        <p:blipFill>
          <a:blip r:embed="rId2"/>
          <a:stretch>
            <a:fillRect/>
          </a:stretch>
        </p:blipFill>
        <p:spPr bwMode="auto">
          <a:xfrm>
            <a:off x="787400" y="1193800"/>
            <a:ext cx="75692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Liu et al. (2022)</a:t>
            </a:r>
          </a:p>
          <a:p>
            <a:pPr lvl="0" indent="0" marL="0">
              <a:buNone/>
            </a:pPr>
            <a:r>
              <a:rPr/>
              <a:t>Compared with adjacent intervals without sampling</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Properties of discontinuities</a:t>
            </a:r>
          </a:p>
        </p:txBody>
      </p:sp>
      <p:pic>
        <p:nvPicPr>
          <p:cNvPr descr="../figures/examples/psp_e2_example.png" id="0" name="Picture 1"/>
          <p:cNvPicPr>
            <a:picLocks noGrp="1" noChangeAspect="1"/>
          </p:cNvPicPr>
          <p:nvPr/>
        </p:nvPicPr>
        <p:blipFill>
          <a:blip r:embed="rId2"/>
          <a:stretch>
            <a:fillRect/>
          </a:stretch>
        </p:blipFill>
        <p:spPr bwMode="auto">
          <a:xfrm>
            <a:off x="698500" y="1193800"/>
            <a:ext cx="7747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Every discontinuity’s </a:t>
                </a:r>
                <a14:m>
                  <m:oMath xmlns:m="http://schemas.openxmlformats.org/officeDocument/2006/math">
                    <m:r>
                      <m:t>l</m:t>
                    </m:r>
                  </m:oMath>
                </a14:m>
                <a:r>
                  <a:rPr/>
                  <a:t> component is fitted by a </a:t>
                </a:r>
                <a14:m>
                  <m:oMath xmlns:m="http://schemas.openxmlformats.org/officeDocument/2006/math">
                    <m:r>
                      <m:rPr>
                        <m:sty m:val="p"/>
                      </m:rPr>
                      <m:t>tanh</m:t>
                    </m:r>
                  </m:oMath>
                </a14:m>
                <a:r>
                  <a:rPr/>
                  <a:t> (logistic) function.</a:t>
                </a:r>
              </a:p>
              <a:p>
                <a:pPr lvl="0" indent="0" marL="0">
                  <a:buNone/>
                </a:pPr>
                <a:r>
                  <a:rPr/>
                  <a:t>Combined with plasma data (</a:t>
                </a:r>
                <a14:m>
                  <m:oMath xmlns:m="http://schemas.openxmlformats.org/officeDocument/2006/math">
                    <m:r>
                      <m:t>n</m:t>
                    </m:r>
                  </m:oMath>
                </a14:m>
                <a:r>
                  <a:rPr/>
                  <a:t>, </a:t>
                </a:r>
                <a14:m>
                  <m:oMath xmlns:m="http://schemas.openxmlformats.org/officeDocument/2006/math">
                    <m:r>
                      <m:t>v</m:t>
                    </m:r>
                  </m:oMath>
                </a14:m>
                <a:r>
                  <a:rPr/>
                  <a:t>, </a:t>
                </a:r>
                <a14:m>
                  <m:oMath xmlns:m="http://schemas.openxmlformats.org/officeDocument/2006/math">
                    <m:r>
                      <m:t>T</m:t>
                    </m:r>
                  </m:oMath>
                </a14:m>
                <a:r>
                  <a:rPr/>
                  <a:t>)</a:t>
                </a:r>
              </a:p>
              <a:p>
                <a:pPr lvl="0" indent="0" marL="0">
                  <a:buNone/>
                </a:pPr>
                <a14:m>
                  <m:oMath xmlns:m="http://schemas.openxmlformats.org/officeDocument/2006/math">
                    <m:r>
                      <m:t>L</m:t>
                    </m:r>
                  </m:oMath>
                </a14:m>
                <a:r>
                  <a:rPr/>
                  <a:t>: thickness of the discontinuity</a:t>
                </a:r>
              </a:p>
              <a:p>
                <a:pPr lvl="0" indent="0" marL="0">
                  <a:buNone/>
                </a:pPr>
                <a14:m>
                  <m:oMath xmlns:m="http://schemas.openxmlformats.org/officeDocument/2006/math">
                    <m:sSub>
                      <m:e>
                        <m:r>
                          <m:t>J</m:t>
                        </m:r>
                      </m:e>
                      <m:sub>
                        <m:r>
                          <m:t>0</m:t>
                        </m:r>
                      </m:sub>
                    </m:sSub>
                  </m:oMath>
                </a14:m>
                <a:r>
                  <a:rPr/>
                  <a:t>: maxium current density</a:t>
                </a:r>
              </a:p>
            </p:txBody>
          </p:sp>
        </mc:Choice>
      </mc:AlternateContent>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If we expect the discontinuities to be generated locally, then the thickness of the discontinuities should be related to local plasma parameters:</a:t>
                </a:r>
              </a:p>
              <a:p>
                <a:pPr lvl="0"/>
                <a:r>
                  <a:rPr/>
                  <a:t>Normalize thickness by </a:t>
                </a:r>
                <a14:m>
                  <m:oMath xmlns:m="http://schemas.openxmlformats.org/officeDocument/2006/math">
                    <m:sSub>
                      <m:e>
                        <m:r>
                          <m:t>d</m:t>
                        </m:r>
                      </m:e>
                      <m:sub>
                        <m:r>
                          <m:t>i</m:t>
                        </m:r>
                      </m:sub>
                    </m:sSub>
                  </m:oMath>
                </a14:m>
                <a:r>
                  <a:rPr/>
                  <a:t> (ion inertial length) or </a:t>
                </a:r>
                <a14:m>
                  <m:oMath xmlns:m="http://schemas.openxmlformats.org/officeDocument/2006/math">
                    <m:sSub>
                      <m:e>
                        <m:r>
                          <m:t>r</m:t>
                        </m:r>
                      </m:e>
                      <m:sub>
                        <m:r>
                          <m:t>i</m:t>
                        </m:r>
                      </m:sub>
                    </m:sSub>
                  </m:oMath>
                </a14:m>
                <a:r>
                  <a:rPr/>
                  <a:t> (ion gyroradius)</a:t>
                </a:r>
              </a:p>
              <a:p>
                <a:pPr lvl="0"/>
                <a:r>
                  <a:rPr/>
                  <a:t>Normalize current density by </a:t>
                </a:r>
                <a14:m>
                  <m:oMath xmlns:m="http://schemas.openxmlformats.org/officeDocument/2006/math">
                    <m:sSub>
                      <m:e>
                        <m:r>
                          <m:t>J</m:t>
                        </m:r>
                      </m:e>
                      <m:sub>
                        <m:r>
                          <m:t>A</m:t>
                        </m:r>
                      </m:sub>
                    </m:sSub>
                  </m:oMath>
                </a14:m>
                <a:r>
                  <a:rPr/>
                  <a:t> (Alfven current density)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Plasma adiabatic evolution</a:t>
            </a:r>
          </a:p>
        </p:txBody>
      </p:sp>
      <p:pic>
        <p:nvPicPr>
          <p:cNvPr descr="../figures/evolution/plasma-adiabatic-evolution_e2-DSCOVR.svg" id="0" name="Picture 1"/>
          <p:cNvPicPr>
            <a:picLocks noGrp="1" noChangeAspect="1"/>
          </p:cNvPicPr>
          <p:nvPr/>
        </p:nvPicPr>
        <p:blipFill>
          <a:blip r:embed="rId2"/>
          <a:stretch>
            <a:fillRect/>
          </a:stretch>
        </p:blipFill>
        <p:spPr bwMode="auto">
          <a:xfrm>
            <a:off x="457200" y="1866900"/>
            <a:ext cx="4038600" cy="2057400"/>
          </a:xfrm>
          <a:prstGeom prst="rect">
            <a:avLst/>
          </a:prstGeom>
          <a:noFill/>
          <a:ln w="9525">
            <a:noFill/>
            <a:headEnd/>
            <a:tailEnd/>
          </a:ln>
        </p:spPr>
      </p:pic>
      <p:pic>
        <p:nvPicPr>
          <p:cNvPr descr="../images/sty3348fig5.jpeg" id="0" name="Picture 1"/>
          <p:cNvPicPr>
            <a:picLocks noGrp="1" noChangeAspect="1"/>
          </p:cNvPicPr>
          <p:nvPr/>
        </p:nvPicPr>
        <p:blipFill>
          <a:blip r:embed="rId3"/>
          <a:stretch>
            <a:fillRect/>
          </a:stretch>
        </p:blipFill>
        <p:spPr bwMode="auto">
          <a:xfrm>
            <a:off x="5829300" y="1193800"/>
            <a:ext cx="16764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Comparison with discontinuities properties</a:t>
            </a:r>
          </a:p>
        </p:txBody>
      </p:sp>
      <p:pic>
        <p:nvPicPr>
          <p:cNvPr descr="../figures/enc2/thickness_current.spi_n_spi.png" id="0" name="Picture 1"/>
          <p:cNvPicPr>
            <a:picLocks noGrp="1" noChangeAspect="1"/>
          </p:cNvPicPr>
          <p:nvPr/>
        </p:nvPicPr>
        <p:blipFill>
          <a:blip r:embed="rId2"/>
          <a:stretch>
            <a:fillRect/>
          </a:stretch>
        </p:blipFill>
        <p:spPr bwMode="auto">
          <a:xfrm>
            <a:off x="1181100" y="1193800"/>
            <a:ext cx="6781800" cy="33909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Solar wind discontinuities (SWD)</a:t>
            </a:r>
          </a:p>
        </p:txBody>
      </p:sp>
      <p:sp>
        <p:nvSpPr>
          <p:cNvPr id="3" name="Content Placeholder 2"/>
          <p:cNvSpPr>
            <a:spLocks noGrp="1"/>
          </p:cNvSpPr>
          <p:nvPr>
            <p:ph idx="1"/>
          </p:nvPr>
        </p:nvSpPr>
        <p:spPr/>
        <p:txBody>
          <a:bodyPr/>
          <a:lstStyle/>
          <a:p>
            <a:pPr lvl="0" indent="0" marL="0">
              <a:buNone/>
            </a:pPr>
            <a:r>
              <a:rPr/>
              <a:t>Discontinuous changes in plasmas parameters and magnetic fields</a:t>
            </a:r>
          </a:p>
          <a:p>
            <a:pPr lvl="0"/>
            <a:r>
              <a:rPr/>
              <a:t>Import element of solar wind turbulences</a:t>
            </a:r>
          </a:p>
          <a:p>
            <a:pPr lvl="0"/>
            <a:r>
              <a:rPr/>
              <a:t>Very kinetic structure: interact with energetic part of the solar wind ions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ures/enc2/density_distribution.spi_n_spi.png" id="0" name="Picture 1"/>
          <p:cNvPicPr>
            <a:picLocks noGrp="1" noChangeAspect="1"/>
          </p:cNvPicPr>
          <p:nvPr/>
        </p:nvPicPr>
        <p:blipFill>
          <a:blip r:embed="rId2"/>
          <a:stretch>
            <a:fillRect/>
          </a:stretch>
        </p:blipFill>
        <p:spPr bwMode="auto">
          <a:xfrm>
            <a:off x="2146300" y="1193800"/>
            <a:ext cx="4838700" cy="33909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K1: Normalized discontinuities properties does not vary much with radial distance</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ures/enc2/thickness_current.spc_n_spc.png" id="0" name="Picture 1"/>
          <p:cNvPicPr>
            <a:picLocks noGrp="1" noChangeAspect="1"/>
          </p:cNvPicPr>
          <p:nvPr/>
        </p:nvPicPr>
        <p:blipFill>
          <a:blip r:embed="rId2"/>
          <a:stretch>
            <a:fillRect/>
          </a:stretch>
        </p:blipFill>
        <p:spPr bwMode="auto">
          <a:xfrm>
            <a:off x="1181100" y="1193800"/>
            <a:ext cx="67818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ures/enc2/density_distribution.spc_n_spc.png" id="0" name="Picture 1"/>
          <p:cNvPicPr>
            <a:picLocks noGrp="1" noChangeAspect="1"/>
          </p:cNvPicPr>
          <p:nvPr/>
        </p:nvPicPr>
        <p:blipFill>
          <a:blip r:embed="rId2"/>
          <a:stretch>
            <a:fillRect/>
          </a:stretch>
        </p:blipFill>
        <p:spPr bwMode="auto">
          <a:xfrm>
            <a:off x="2146300" y="1193800"/>
            <a:ext cx="4838700" cy="33909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K2: </a:t>
                </a:r>
                <a14:m>
                  <m:oMath xmlns:m="http://schemas.openxmlformats.org/officeDocument/2006/math">
                    <m:r>
                      <m:t>Δ</m:t>
                    </m:r>
                    <m:sSub>
                      <m:e>
                        <m:r>
                          <m:t>v</m:t>
                        </m:r>
                      </m:e>
                      <m:sub>
                        <m:r>
                          <m:t>l</m:t>
                        </m:r>
                      </m:sub>
                    </m:sSub>
                  </m:oMath>
                </a14:m>
                <a:r>
                  <a:rPr/>
                  <a:t>,l demonstrates a strong correlation with </a:t>
                </a:r>
                <a14:m>
                  <m:oMath xmlns:m="http://schemas.openxmlformats.org/officeDocument/2006/math">
                    <m:r>
                      <m:t>Δ</m:t>
                    </m:r>
                    <m:sSub>
                      <m:e>
                        <m:r>
                          <m:t>v</m:t>
                        </m:r>
                      </m:e>
                      <m:sub>
                        <m:r>
                          <m:t>A</m:t>
                        </m:r>
                      </m:sub>
                    </m:sSub>
                  </m:oMath>
                </a14:m>
                <a:r>
                  <a:rPr/>
                  <a:t>, albeit being consistently smaller.</a:t>
                </a:r>
              </a:p>
            </p:txBody>
          </p:sp>
        </mc:Choice>
      </mc:AlternateContent>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Comparison with Alfven speed and plasma speed change</a:t>
            </a:r>
          </a:p>
        </p:txBody>
      </p:sp>
      <mc:AlternateContent xmlns:mc="http://schemas.openxmlformats.org/markup-compatibility/2006">
        <mc:Choice xmlns:a14="http://schemas.microsoft.com/office/drawing/2010/main" Requires="a14">
          <p:sp>
            <p:nvSpPr>
              <p:cNvPr id="4" name="Text Placeholder 3"/>
              <p:cNvSpPr>
                <a:spLocks noGrp="1"/>
              </p:cNvSpPr>
              <p:nvPr>
                <p:ph idx="2" sz="half" type="body"/>
              </p:nvPr>
            </p:nvSpPr>
            <p:spPr/>
            <p:txBody>
              <a:bodyPr/>
              <a:lstStyle/>
              <a:p>
                <a:pPr lvl="0" indent="0" marL="0">
                  <a:buNone/>
                </a:pPr>
                <a:r>
                  <a:rPr/>
                  <a:t>For rotational discontinuities, the plasma velocity jump across them: the plasma ﬂow velocity </a:t>
                </a:r>
                <a14:m>
                  <m:oMath xmlns:m="http://schemas.openxmlformats.org/officeDocument/2006/math">
                    <m:sSub>
                      <m:e>
                        <m:r>
                          <m:t>v</m:t>
                        </m:r>
                      </m:e>
                      <m:sub>
                        <m:r>
                          <m:t>l</m:t>
                        </m:r>
                      </m:sub>
                    </m:sSub>
                  </m:oMath>
                </a14:m>
                <a:r>
                  <a:rPr/>
                  <a:t> (the solar wind velocity projected onto </a:t>
                </a:r>
                <a14:m>
                  <m:oMath xmlns:m="http://schemas.openxmlformats.org/officeDocument/2006/math">
                    <m:r>
                      <m:t>l</m:t>
                    </m:r>
                  </m:oMath>
                </a14:m>
                <a:r>
                  <a:rPr/>
                  <a:t>) changes due to changes in </a:t>
                </a:r>
                <a14:m>
                  <m:oMath xmlns:m="http://schemas.openxmlformats.org/officeDocument/2006/math">
                    <m:sSub>
                      <m:e>
                        <m:r>
                          <m:t>B</m:t>
                        </m:r>
                      </m:e>
                      <m:sub>
                        <m:r>
                          <m:t>l</m:t>
                        </m:r>
                      </m:sub>
                    </m:sSub>
                  </m:oMath>
                </a14:m>
                <a:r>
                  <a:rPr/>
                  <a:t>, </a:t>
                </a:r>
                <a14:m>
                  <m:oMath xmlns:m="http://schemas.openxmlformats.org/officeDocument/2006/math">
                    <m:r>
                      <m:t>Δ</m:t>
                    </m:r>
                    <m:sSub>
                      <m:e>
                        <m:r>
                          <m:t>v</m:t>
                        </m:r>
                      </m:e>
                      <m:sub>
                        <m:r>
                          <m:t>l</m:t>
                        </m:r>
                      </m:sub>
                    </m:sSub>
                    <m:r>
                      <m:rPr>
                        <m:sty m:val="p"/>
                      </m:rPr>
                      <m:t>=</m:t>
                    </m:r>
                    <m:r>
                      <m:rPr>
                        <m:sty m:val="p"/>
                      </m:rPr>
                      <m:t>±</m:t>
                    </m:r>
                    <m:r>
                      <m:t>Δ</m:t>
                    </m:r>
                    <m:sSub>
                      <m:e>
                        <m:r>
                          <m:t>v</m:t>
                        </m:r>
                      </m:e>
                      <m:sub>
                        <m:r>
                          <m:t>A</m:t>
                        </m:r>
                      </m:sub>
                    </m:sSub>
                  </m:oMath>
                </a14:m>
                <a:r>
                  <a:rPr/>
                  <a:t> with </a:t>
                </a:r>
                <a14:m>
                  <m:oMath xmlns:m="http://schemas.openxmlformats.org/officeDocument/2006/math">
                    <m:sSub>
                      <m:e>
                        <m:r>
                          <m:t>v</m:t>
                        </m:r>
                      </m:e>
                      <m:sub>
                        <m:r>
                          <m:t>A</m:t>
                        </m:r>
                      </m:sub>
                    </m:sSub>
                    <m:r>
                      <m:rPr>
                        <m:sty m:val="p"/>
                      </m:rPr>
                      <m:t>=</m:t>
                    </m:r>
                    <m:sSub>
                      <m:e>
                        <m:r>
                          <m:t>B</m:t>
                        </m:r>
                      </m:e>
                      <m:sub>
                        <m:r>
                          <m:t>l</m:t>
                        </m:r>
                      </m:sub>
                    </m:sSub>
                    <m:r>
                      <m:rPr>
                        <m:sty m:val="p"/>
                      </m:rPr>
                      <m:t>/</m:t>
                    </m:r>
                    <m:rad>
                      <m:radPr>
                        <m:degHide m:val="on"/>
                      </m:radPr>
                      <m:deg/>
                      <m:e>
                        <m:r>
                          <m:t>4</m:t>
                        </m:r>
                        <m:r>
                          <m:t>n</m:t>
                        </m:r>
                        <m:r>
                          <m:t>m</m:t>
                        </m:r>
                      </m:e>
                    </m:rad>
                  </m:oMath>
                </a14:m>
                <a:r>
                  <a:rPr/>
                  <a:t> (Hudson 1970).</a:t>
                </a:r>
              </a:p>
            </p:txBody>
          </p:sp>
        </mc:Choice>
      </mc:AlternateContent>
      <p:pic>
        <p:nvPicPr>
          <p:cNvPr descr="../figures/enc2/dvl.spi_n_spi.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Comparison with anisotropy</a:t>
            </a:r>
          </a:p>
        </p:txBody>
      </p:sp>
      <mc:AlternateContent xmlns:mc="http://schemas.openxmlformats.org/markup-compatibility/2006">
        <mc:Choice xmlns:a14="http://schemas.microsoft.com/office/drawing/2010/main" Requires="a14">
          <p:sp>
            <p:nvSpPr>
              <p:cNvPr id="4" name="Text Placeholder 3"/>
              <p:cNvSpPr>
                <a:spLocks noGrp="1"/>
              </p:cNvSpPr>
              <p:nvPr>
                <p:ph idx="2" sz="half" type="body"/>
              </p:nvPr>
            </p:nvSpPr>
            <p:spPr/>
            <p:txBody>
              <a:bodyPr/>
              <a:lstStyle/>
              <a:p>
                <a:pPr lvl="0" indent="0" marL="0">
                  <a:buNone/>
                </a:pPr>
                <a:r>
                  <a:rPr/>
                  <a:t>The equation for </a:t>
                </a:r>
                <a14:m>
                  <m:oMath xmlns:m="http://schemas.openxmlformats.org/officeDocument/2006/math">
                    <m:r>
                      <m:t>Δ</m:t>
                    </m:r>
                    <m:sSub>
                      <m:e>
                        <m:r>
                          <m:t>v</m:t>
                        </m:r>
                      </m:e>
                      <m:sub>
                        <m:r>
                          <m:t>A</m:t>
                        </m:r>
                      </m:sub>
                    </m:sSub>
                  </m:oMath>
                </a14:m>
                <a:r>
                  <a:rPr/>
                  <a:t> includes a factor depending on the anisotropy of the plasma.</a:t>
                </a:r>
              </a:p>
            </p:txBody>
          </p:sp>
        </mc:Choice>
      </mc:AlternateContent>
      <p:pic>
        <p:nvPicPr>
          <p:cNvPr descr="../figures/enc2/anisotropy.spi_n_spi.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Pressure anisotropy </a:t>
                </a:r>
                <a14:m>
                  <m:oMath xmlns:m="http://schemas.openxmlformats.org/officeDocument/2006/math">
                    <m:r>
                      <m:t>Λ</m:t>
                    </m:r>
                    <m:r>
                      <m:rPr>
                        <m:sty m:val="p"/>
                      </m:rPr>
                      <m:t>=</m:t>
                    </m:r>
                    <m:r>
                      <m:t>μ</m:t>
                    </m:r>
                    <m:d>
                      <m:dPr>
                        <m:begChr m:val="("/>
                        <m:endChr m:val=")"/>
                        <m:sepChr m:val=""/>
                        <m:grow/>
                      </m:dPr>
                      <m:e>
                        <m:sSub>
                          <m:e>
                            <m:r>
                              <m:t>P</m:t>
                            </m:r>
                          </m:e>
                          <m:sub>
                            <m:r>
                              <m:rPr>
                                <m:sty m:val="p"/>
                              </m:rPr>
                              <m:t>∥</m:t>
                            </m:r>
                          </m:sub>
                        </m:sSub>
                        <m:r>
                          <m:rPr>
                            <m:sty m:val="p"/>
                          </m:rPr>
                          <m:t>−</m:t>
                        </m:r>
                        <m:sSub>
                          <m:e>
                            <m:r>
                              <m:t>P</m:t>
                            </m:r>
                          </m:e>
                          <m:sub>
                            <m:r>
                              <m:rPr>
                                <m:sty m:val="p"/>
                              </m:rPr>
                              <m:t>⊥</m:t>
                            </m:r>
                          </m:sub>
                        </m:sSub>
                      </m:e>
                    </m:d>
                    <m:r>
                      <m:rPr>
                        <m:sty m:val="p"/>
                      </m:rPr>
                      <m:t>/</m:t>
                    </m:r>
                    <m:sSup>
                      <m:e>
                        <m:r>
                          <m:t>B</m:t>
                        </m:r>
                      </m:e>
                      <m:sup>
                        <m:r>
                          <m:t>2</m:t>
                        </m:r>
                      </m:sup>
                    </m:sSup>
                  </m:oMath>
                </a14:m>
                <a:r>
                  <a:rPr/>
                  <a:t>.</a:t>
                </a:r>
              </a:p>
            </p:txBody>
          </p:sp>
        </mc:Choice>
      </mc:AlternateContent>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Conclusion</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The properties of the discontinuities is related to the local plasma parameters</a:t>
                </a:r>
              </a:p>
              <a:p>
                <a:pPr lvl="1"/>
                <a:r>
                  <a:rPr/>
                  <a:t>Thickness =&gt; ion inertial length</a:t>
                </a:r>
              </a:p>
              <a:p>
                <a:pPr lvl="1"/>
                <a:r>
                  <a:rPr/>
                  <a:t>Current density =&gt; Alfven velocity (current density)</a:t>
                </a:r>
              </a:p>
              <a:p>
                <a:pPr lvl="0"/>
                <a:r>
                  <a:rPr/>
                  <a:t>Normalized thickness and current density of discontinuities remain constant with radial distance</a:t>
                </a:r>
              </a:p>
              <a:p>
                <a:pPr lvl="0"/>
                <a:r>
                  <a:rPr/>
                  <a:t>Anisotropy of the plasma is expected to be larger near the sun to explain the observed speed change ratio </a:t>
                </a:r>
                <a14:m>
                  <m:oMath xmlns:m="http://schemas.openxmlformats.org/officeDocument/2006/math">
                    <m:r>
                      <m:t>Δ</m:t>
                    </m:r>
                    <m:sSub>
                      <m:e>
                        <m:r>
                          <m:t>v</m:t>
                        </m:r>
                      </m:e>
                      <m:sub>
                        <m:r>
                          <m:t>i</m:t>
                        </m:r>
                      </m:sub>
                    </m:sSub>
                    <m:r>
                      <m:rPr>
                        <m:sty m:val="p"/>
                      </m:rPr>
                      <m:t>/</m:t>
                    </m:r>
                    <m:r>
                      <m:t>Δ</m:t>
                    </m:r>
                    <m:sSub>
                      <m:e>
                        <m:r>
                          <m:t>v</m:t>
                        </m:r>
                      </m:e>
                      <m:sub>
                        <m:r>
                          <m:t>A</m:t>
                        </m:r>
                      </m:sub>
                    </m:sSub>
                  </m:oMath>
                </a14:m>
                <a:r>
                  <a:rPr/>
                  <a:t>.</a:t>
                </a:r>
              </a:p>
            </p:txBody>
          </p:sp>
        </mc:Choice>
      </mc:AlternateContent>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Content Placeholder 2"/>
          <p:cNvSpPr>
            <a:spLocks noGrp="1"/>
          </p:cNvSpPr>
          <p:nvPr>
            <p:ph idx="1"/>
          </p:nvPr>
        </p:nvSpPr>
        <p:spPr/>
        <p:txBody>
          <a:bodyPr/>
          <a:lstStyle/>
          <a:p>
            <a:pPr lvl="0" indent="0" marL="0">
              <a:buNone/>
            </a:pPr>
            <a:r>
              <a:rPr/>
              <a:t>Hudson, P. D. 1970. “Discontinuities in an Anisotropic Plasma and Their Identification in the Solar Wind.” </a:t>
            </a:r>
            <a:r>
              <a:rPr i="1"/>
              <a:t>Planetary and Space Science</a:t>
            </a:r>
            <a:r>
              <a:rPr/>
              <a:t> 18 (11): 1611–22. </a:t>
            </a:r>
            <a:r>
              <a:rPr>
                <a:hlinkClick r:id="rId2"/>
              </a:rPr>
              <a:t>https://doi.org/10.1016/0032-0633(70)90036-X</a:t>
            </a:r>
            <a:r>
              <a:rPr/>
              <a:t>.</a:t>
            </a:r>
          </a:p>
          <a:p>
            <a:pPr lvl="0" indent="0" marL="0">
              <a:buNone/>
            </a:pPr>
            <a:r>
              <a:rPr/>
              <a:t>Liu, Y. Y., H. S. Fu, J. B. Cao, Z. Wang, R. J. He, Z. Z. Guo, Y. Xu, and Y. Yu. 2022. “Magnetic Discontinuities in the Solar Wind and Magnetosheath: Magnetospheric Multiscale Mission (MMS) Observations.” </a:t>
            </a:r>
            <a:r>
              <a:rPr i="1"/>
              <a:t>Astrophysical Journal</a:t>
            </a:r>
            <a:r>
              <a:rPr/>
              <a:t> 930 (1): 63. </a:t>
            </a:r>
            <a:r>
              <a:rPr>
                <a:hlinkClick r:id="rId3"/>
              </a:rPr>
              <a:t>https://doi.org/10.3847/1538-4357/ac62d2</a:t>
            </a:r>
            <a:r>
              <a:rPr/>
              <a:t>.</a:t>
            </a:r>
          </a:p>
          <a:p>
            <a:pPr lvl="0" indent="0" marL="0">
              <a:buNone/>
            </a:pPr>
            <a:r>
              <a:rPr/>
              <a:t>Perrone, Denise, D Stansby, T S Horbury, and L Matteini. 2019. “Radial Evolution of the Solar Wind in Pure High-Speed Streams: HELIOS Revised Observations.” </a:t>
            </a:r>
            <a:r>
              <a:rPr i="1"/>
              <a:t>Monthly Notices of the Royal Astronomical Society</a:t>
            </a:r>
            <a:r>
              <a:rPr/>
              <a:t> 483 (3): 3730–37. </a:t>
            </a:r>
            <a:r>
              <a:rPr>
                <a:hlinkClick r:id="rId4"/>
              </a:rPr>
              <a:t>https://doi.org/10.1093/mnras/sty3348</a:t>
            </a:r>
            <a:r>
              <a:rPr/>
              <a: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Formation of SWD</a:t>
            </a:r>
          </a:p>
        </p:txBody>
      </p:sp>
      <p:sp>
        <p:nvSpPr>
          <p:cNvPr id="3" name="Content Placeholder 2"/>
          <p:cNvSpPr>
            <a:spLocks noGrp="1"/>
          </p:cNvSpPr>
          <p:nvPr>
            <p:ph idx="1"/>
          </p:nvPr>
        </p:nvSpPr>
        <p:spPr/>
        <p:txBody>
          <a:bodyPr/>
          <a:lstStyle/>
          <a:p>
            <a:pPr lvl="0" indent="0" marL="0">
              <a:buNone/>
            </a:pPr>
            <a:r>
              <a:rPr/>
              <a:t>Turbulent ion heating by reconnection of tangential discontinuities. (a) Current density (color) and magnetic field lines, possible reconnection sites are indicated by crosses. (b) The proton temperature anisotropy (color) that indicates acceleration</a:t>
            </a:r>
          </a:p>
          <a:p>
            <a:pPr lvl="0" indent="0" marL="0">
              <a:buNone/>
            </a:pPr>
            <a:r>
              <a:rPr/>
              <a:t>Alfven wave steepening results in the discontinuity formation: magnetic energy transport from large scale (Alfven waves generated in the solar corona) to small (ion kinetic) scales of discontinuities, where this energy can be dissipated to particle heating</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Motivation</a:t>
            </a:r>
          </a:p>
        </p:txBody>
      </p:sp>
      <p:sp>
        <p:nvSpPr>
          <p:cNvPr id="3" name="Content Placeholder 2"/>
          <p:cNvSpPr>
            <a:spLocks noGrp="1"/>
          </p:cNvSpPr>
          <p:nvPr>
            <p:ph idx="1"/>
          </p:nvPr>
        </p:nvSpPr>
        <p:spPr/>
        <p:txBody>
          <a:bodyPr/>
          <a:lstStyle/>
          <a:p>
            <a:pPr lvl="0" indent="0" marL="0">
              <a:buNone/>
            </a:pPr>
            <a:r>
              <a:rPr/>
              <a:t>Studying the radial evolution of solar wind discontinuities from synergistic observations of PSP and Earth-orbiting missions (ARTEMIS, Wind) during aligned intervals.</a:t>
            </a:r>
          </a:p>
          <a:p>
            <a:pPr lvl="0"/>
            <a:r>
              <a:rPr/>
              <a:t>How does the discontinuities change with the radial distance from the Sun?</a:t>
            </a:r>
          </a:p>
          <a:p>
            <a:pPr lvl="0"/>
            <a:r>
              <a:rPr/>
              <a:t>How is solar wind discontinuities formed? What is the physical mechanisms?</a:t>
            </a:r>
          </a:p>
          <a:p>
            <a:pPr lvl="1"/>
            <a:r>
              <a:rPr/>
              <a:t>Generated at or near the sun?</a:t>
            </a:r>
          </a:p>
          <a:p>
            <a:pPr lvl="1"/>
            <a:r>
              <a:rPr/>
              <a:t>Locally generated in the interplanetary space by turbulence?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In-situ synergistic observations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Similar</a:t>
                </a:r>
                <a:r>
                  <a:rPr/>
                  <a:t> type of solar wind or </a:t>
                </a:r>
                <a:r>
                  <a:rPr b="1"/>
                  <a:t>Same</a:t>
                </a:r>
                <a:r>
                  <a:rPr/>
                  <a:t> solar solar wind</a:t>
                </a:r>
              </a:p>
              <a:p>
                <a:pPr lvl="0" indent="0" marL="0">
                  <a:buNone/>
                </a:pPr>
                <a:r>
                  <a:rPr/>
                  <a:t>How to define alignment?</a:t>
                </a:r>
              </a:p>
              <a:p>
                <a:pPr lvl="0"/>
                <a:r>
                  <a:rPr/>
                  <a:t>Trajectory &amp; Orbits (theory): ballistic approximation of Parker spiral</a:t>
                </a:r>
              </a:p>
              <a:p>
                <a:pPr lvl="0"/>
                <a:r>
                  <a:rPr/>
                  <a:t>Plasma properties (observation):</a:t>
                </a:r>
              </a:p>
              <a:p>
                <a:pPr lvl="1"/>
                <a:r>
                  <a:rPr/>
                  <a:t>Invariants: plasma composition, ionization states, mass flux </a:t>
                </a:r>
                <a14:m>
                  <m:oMath xmlns:m="http://schemas.openxmlformats.org/officeDocument/2006/math">
                    <m:r>
                      <m:t>n</m:t>
                    </m:r>
                    <m:r>
                      <m:t>u</m:t>
                    </m:r>
                    <m:sSup>
                      <m:e>
                        <m:r>
                          <m:t>r</m:t>
                        </m:r>
                      </m:e>
                      <m:sup>
                        <m:r>
                          <m:t>2</m:t>
                        </m:r>
                      </m:sup>
                    </m:sSup>
                  </m:oMath>
                </a14:m>
              </a:p>
              <a:p>
                <a:pPr lvl="1"/>
                <a:r>
                  <a:rPr/>
                  <a:t>Correlation: magnetic field / plasma velocity</a:t>
                </a:r>
              </a:p>
              <a:p>
                <a:pPr lvl="0"/>
                <a:r>
                  <a:rPr/>
                  <a:t>Simulation: Trace plasma parcels evolution</a:t>
                </a:r>
              </a:p>
            </p:txBody>
          </p:sp>
        </mc:Choice>
      </mc:AlternateContent>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Orbits</a:t>
            </a:r>
          </a:p>
        </p:txBody>
      </p:sp>
      <p:pic>
        <p:nvPicPr>
          <p:cNvPr descr="https://psp-gateway.jhuapl.edu/website/SciencePlanning/Encounters/E4_orbit.png" id="0" name="Picture 1"/>
          <p:cNvPicPr>
            <a:picLocks noGrp="1" noChangeAspect="1"/>
          </p:cNvPicPr>
          <p:nvPr/>
        </p:nvPicPr>
        <p:blipFill>
          <a:blip r:embed="rId2"/>
          <a:stretch>
            <a:fillRect/>
          </a:stretch>
        </p:blipFill>
        <p:spPr bwMode="auto">
          <a:xfrm>
            <a:off x="787400" y="1193800"/>
            <a:ext cx="3390900" cy="3390900"/>
          </a:xfrm>
          <a:prstGeom prst="rect">
            <a:avLst/>
          </a:prstGeom>
          <a:noFill/>
          <a:ln w="9525">
            <a:noFill/>
            <a:headEnd/>
            <a:tailEnd/>
          </a:ln>
        </p:spPr>
      </p:pic>
      <p:pic>
        <p:nvPicPr>
          <p:cNvPr descr="https://psp-gateway.jhuapl.edu/website/SciencePlanning/Encounters/Lag_from_PSP_to_STA_and_Earth.png" id="0" name="Picture 1"/>
          <p:cNvPicPr>
            <a:picLocks noGrp="1" noChangeAspect="1"/>
          </p:cNvPicPr>
          <p:nvPr/>
        </p:nvPicPr>
        <p:blipFill>
          <a:blip r:embed="rId3"/>
          <a:stretch>
            <a:fillRect/>
          </a:stretch>
        </p:blipFill>
        <p:spPr bwMode="auto">
          <a:xfrm>
            <a:off x="4648200" y="1892300"/>
            <a:ext cx="4038600" cy="1981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ENLIL simulation</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Observation</a:t>
            </a:r>
          </a:p>
        </p:txBody>
      </p:sp>
      <p:pic>
        <p:nvPicPr>
          <p:cNvPr descr="../images/paste-19.png" id="0" name="Picture 1"/>
          <p:cNvPicPr>
            <a:picLocks noGrp="1" noChangeAspect="1"/>
          </p:cNvPicPr>
          <p:nvPr/>
        </p:nvPicPr>
        <p:blipFill>
          <a:blip r:embed="rId2"/>
          <a:stretch>
            <a:fillRect/>
          </a:stretch>
        </p:blipFill>
        <p:spPr bwMode="auto">
          <a:xfrm>
            <a:off x="457200" y="1536700"/>
            <a:ext cx="4038600" cy="21971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PSP Observation Overvall</a:t>
            </a:r>
          </a:p>
        </p:txBody>
      </p:sp>
      <p:pic>
        <p:nvPicPr>
          <p:cNvPr descr="../images/paste-18.png" id="0" name="Picture 1"/>
          <p:cNvPicPr>
            <a:picLocks noGrp="1" noChangeAspect="1"/>
          </p:cNvPicPr>
          <p:nvPr/>
        </p:nvPicPr>
        <p:blipFill>
          <a:blip r:embed="rId3"/>
          <a:stretch>
            <a:fillRect/>
          </a:stretch>
        </p:blipFill>
        <p:spPr bwMode="auto">
          <a:xfrm>
            <a:off x="5359400" y="1193800"/>
            <a:ext cx="26162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PSP observation</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Observation (continued)</a:t>
            </a:r>
          </a:p>
        </p:txBody>
      </p:sp>
      <p:pic>
        <p:nvPicPr>
          <p:cNvPr descr="../images/paste-18.png" id="0" name="Picture 1"/>
          <p:cNvPicPr>
            <a:picLocks noGrp="1" noChangeAspect="1"/>
          </p:cNvPicPr>
          <p:nvPr/>
        </p:nvPicPr>
        <p:blipFill>
          <a:blip r:embed="rId2"/>
          <a:stretch>
            <a:fillRect/>
          </a:stretch>
        </p:blipFill>
        <p:spPr bwMode="auto">
          <a:xfrm>
            <a:off x="1168400" y="1193800"/>
            <a:ext cx="2616200" cy="28829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PSP observation</a:t>
            </a:r>
          </a:p>
        </p:txBody>
      </p:sp>
      <p:pic>
        <p:nvPicPr>
          <p:cNvPr descr="../images/paste-16.png" id="0" name="Picture 1"/>
          <p:cNvPicPr>
            <a:picLocks noGrp="1" noChangeAspect="1"/>
          </p:cNvPicPr>
          <p:nvPr/>
        </p:nvPicPr>
        <p:blipFill>
          <a:blip r:embed="rId3"/>
          <a:stretch>
            <a:fillRect/>
          </a:stretch>
        </p:blipFill>
        <p:spPr bwMode="auto">
          <a:xfrm>
            <a:off x="5359400" y="1193800"/>
            <a:ext cx="26162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ACE observation</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Wind Discontinuities: Parker Solar Probe vs ARTEMIS Observations</dc:title>
  <dc:creator>Zijin Zhang; Anton V. Artemyev; Vassilis Angelopoulos; Chen Shi; Zesen Huang</dc:creator>
  <cp:keywords/>
  <dcterms:created xsi:type="dcterms:W3CDTF">2024-03-01T19:50:38Z</dcterms:created>
  <dcterms:modified xsi:type="dcterms:W3CDTF">2024-03-01T19:50:38Z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ibliography">
    <vt:lpwstr/>
  </property>
  <property fmtid="{D5CDD505-2E9C-101B-9397-08002B2CF9AE}" pid="5" name="by-author">
    <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lide-number">
    <vt:lpwstr>True</vt:lpwstr>
  </property>
  <property fmtid="{D5CDD505-2E9C-101B-9397-08002B2CF9AE}" pid="11" name="subtitle">
    <vt:lpwstr>SPARTHB</vt:lpwstr>
  </property>
  <property fmtid="{D5CDD505-2E9C-101B-9397-08002B2CF9AE}" pid="12" name="toc-title">
    <vt:lpwstr>Table of contents</vt:lpwstr>
  </property>
</Properties>
</file>